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b="0" sz="4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" name="Shape 47"/>
          <p:cNvSpPr/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59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69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81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93" name="image.tiff"/>
          <p:cNvPicPr>
            <a:picLocks noChangeAspect="0"/>
          </p:cNvPicPr>
          <p:nvPr/>
        </p:nvPicPr>
        <p:blipFill>
          <a:blip r:embed="rId2">
            <a:extLst/>
          </a:blip>
          <a:srcRect l="0" t="2653" r="0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flowingdata.com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5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140" name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t>11 WEEK PART TIME COURSE</a:t>
            </a:r>
          </a:p>
          <a:p>
            <a:pPr>
              <a:lnSpc>
                <a:spcPct val="70000"/>
              </a:lnSpc>
              <a:defRPr sz="4100"/>
            </a:pPr>
          </a:p>
          <a:p>
            <a:pPr>
              <a:lnSpc>
                <a:spcPct val="70000"/>
              </a:lnSpc>
              <a:defRPr sz="4100"/>
            </a:pPr>
            <a:r>
              <a:t>Week 2 - Data Visualisation</a:t>
            </a:r>
          </a:p>
          <a:p>
            <a:pPr>
              <a:lnSpc>
                <a:spcPct val="70000"/>
              </a:lnSpc>
              <a:defRPr sz="4100"/>
            </a:pPr>
            <a:r>
              <a:t>Wednesday 30th March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0" name="Shape 230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USING DATA SCIENCE PACKAGES</a:t>
            </a:r>
          </a:p>
        </p:txBody>
      </p:sp>
      <p:sp>
        <p:nvSpPr>
          <p:cNvPr id="231" name="Shape 231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0320" y="-1"/>
            <a:ext cx="14955520" cy="5257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Group 235"/>
          <p:cNvGrpSpPr/>
          <p:nvPr/>
        </p:nvGrpSpPr>
        <p:grpSpPr>
          <a:xfrm>
            <a:off x="4606924" y="286572"/>
            <a:ext cx="4502270" cy="2342511"/>
            <a:chOff x="0" y="0"/>
            <a:chExt cx="4502268" cy="2342510"/>
          </a:xfrm>
        </p:grpSpPr>
        <p:sp>
          <p:nvSpPr>
            <p:cNvPr id="234" name="Shape 234"/>
            <p:cNvSpPr/>
            <p:nvPr/>
          </p:nvSpPr>
          <p:spPr>
            <a:xfrm>
              <a:off x="50800" y="50799"/>
              <a:ext cx="4400669" cy="2240912"/>
            </a:xfrm>
            <a:prstGeom prst="rect">
              <a:avLst/>
            </a:prstGeom>
            <a:solidFill>
              <a:srgbClr val="000000">
                <a:alpha val="7917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b="0" i="1" sz="2000">
                  <a:solidFill>
                    <a:srgbClr val="FFFFFF"/>
                  </a:solidFill>
                </a:defRPr>
              </a:pPr>
              <a:r>
                <a:t>The greatest value of a picture is when it forces us to notice what we never expected to see.</a:t>
              </a:r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b="0" sz="2000">
                  <a:solidFill>
                    <a:srgbClr val="FFFFFF"/>
                  </a:solidFill>
                </a:defRPr>
              </a:pPr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b="0" sz="2000">
                  <a:solidFill>
                    <a:srgbClr val="FFFFFF"/>
                  </a:solidFill>
                </a:defRPr>
              </a:pPr>
              <a:r>
                <a:t>John W. Tukey. </a:t>
              </a:r>
            </a:p>
            <a:p>
              <a:pPr marR="65828" algn="l" defTabSz="914400">
                <a:lnSpc>
                  <a:spcPts val="2400"/>
                </a:lnSpc>
                <a:spcBef>
                  <a:spcPts val="700"/>
                </a:spcBef>
                <a:defRPr b="0" sz="2000">
                  <a:solidFill>
                    <a:srgbClr val="FFFFFF"/>
                  </a:solidFill>
                </a:defRPr>
              </a:pPr>
              <a:r>
                <a:t>Exploratory Data Analysis. 1977.</a:t>
              </a:r>
            </a:p>
          </p:txBody>
        </p:sp>
        <p:pic>
          <p:nvPicPr>
            <p:cNvPr id="233" name=""/>
            <p:cNvPicPr>
              <a:picLocks noChangeAspect="0"/>
            </p:cNvPicPr>
            <p:nvPr/>
          </p:nvPicPr>
          <p:blipFill>
            <a:blip r:embed="rId3">
              <a:alphaModFix amt="79179"/>
              <a:extLst/>
            </a:blip>
            <a:stretch>
              <a:fillRect/>
            </a:stretch>
          </p:blipFill>
          <p:spPr>
            <a:xfrm>
              <a:off x="0" y="-1"/>
              <a:ext cx="4502270" cy="23425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767" y="0"/>
            <a:ext cx="7019541" cy="5257800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1" name="Shape 241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/>
            <a:r>
              <a:t>DATA VISUALISATION LAB</a:t>
            </a:r>
          </a:p>
        </p:txBody>
      </p:sp>
      <p:sp>
        <p:nvSpPr>
          <p:cNvPr id="242" name="Shape 242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6" name="Shape 246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</a:p>
        </p:txBody>
      </p:sp>
      <p:sp>
        <p:nvSpPr>
          <p:cNvPr id="247" name="Shape 247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2 Day 1</a:t>
            </a:r>
          </a:p>
        </p:txBody>
      </p:sp>
      <p:sp>
        <p:nvSpPr>
          <p:cNvPr id="248" name="Shape 248"/>
          <p:cNvSpPr/>
          <p:nvPr/>
        </p:nvSpPr>
        <p:spPr>
          <a:xfrm>
            <a:off x="347662" y="1116012"/>
            <a:ext cx="8426451" cy="3894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27728" marR="27728" algn="l">
              <a:lnSpc>
                <a:spcPts val="7600"/>
              </a:lnSpc>
              <a:defRPr sz="8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DISCUSSION TIME</a:t>
            </a:r>
          </a:p>
          <a:p>
            <a:pPr marL="27728" marR="27728" algn="l">
              <a:lnSpc>
                <a:spcPct val="120000"/>
              </a:lnSpc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</a:p>
          <a:p>
            <a:pPr marL="27728" marR="27728" algn="l">
              <a:lnSpc>
                <a:spcPct val="120000"/>
              </a:lnSpc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sz="1900"/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Review of last week</a:t>
            </a:r>
            <a:endParaRPr sz="1900"/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Further Reading for Data Visualisation</a:t>
            </a:r>
            <a:endParaRPr sz="1900"/>
          </a:p>
          <a:p>
            <a:pPr marL="207115" marR="27728" indent="-138747" algn="l">
              <a:lnSpc>
                <a:spcPct val="120000"/>
              </a:lnSpc>
              <a:buSzPct val="69000"/>
              <a:buFont typeface="Lucida Grande"/>
              <a:buChar char="‣"/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1900"/>
              <a:t>Check in with homework/course project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2" name="Shape 252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WEEK 1</a:t>
            </a:r>
          </a:p>
        </p:txBody>
      </p:sp>
      <p:pic>
        <p:nvPicPr>
          <p:cNvPr id="253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1293" y="500641"/>
            <a:ext cx="3358320" cy="4477759"/>
          </a:xfrm>
          <a:prstGeom prst="rect">
            <a:avLst/>
          </a:prstGeom>
          <a:ln w="25400"/>
        </p:spPr>
      </p:pic>
      <p:pic>
        <p:nvPicPr>
          <p:cNvPr id="254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278" y="471277"/>
            <a:ext cx="3402366" cy="453648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8" name="Shape 258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Further Reading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Edward Tufte, The Visual Display of Quantitative Information 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Leland Wilkinson, The Grammar of Graphics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Scott Murray, Interactive Data Visualisation for the Web (free online)</a:t>
            </a:r>
            <a:endParaRPr sz="1900"/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r>
              <a:rPr u="sng">
                <a:hlinkClick r:id="rId2" invalidUrl="" action="" tgtFrame="" tooltip="" history="1" highlightClick="0" endSnd="0"/>
              </a:rPr>
              <a:t>flowingdata.com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New York Times (Upshot)</a:t>
            </a:r>
          </a:p>
        </p:txBody>
      </p:sp>
      <p:sp>
        <p:nvSpPr>
          <p:cNvPr id="259" name="Shape 259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2 Day 1</a:t>
            </a:r>
          </a:p>
        </p:txBody>
      </p:sp>
      <p:pic>
        <p:nvPicPr>
          <p:cNvPr id="2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5537" y="1155700"/>
            <a:ext cx="1625601" cy="2032000"/>
          </a:xfrm>
          <a:prstGeom prst="rect">
            <a:avLst/>
          </a:prstGeom>
          <a:ln w="25400"/>
        </p:spPr>
      </p:pic>
      <p:pic>
        <p:nvPicPr>
          <p:cNvPr id="26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91287" y="2197100"/>
            <a:ext cx="1136601" cy="1731963"/>
          </a:xfrm>
          <a:prstGeom prst="rect">
            <a:avLst/>
          </a:prstGeom>
          <a:ln w="25400"/>
        </p:spPr>
      </p:pic>
      <p:pic>
        <p:nvPicPr>
          <p:cNvPr id="26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3390" y="3182937"/>
            <a:ext cx="1320095" cy="1731963"/>
          </a:xfrm>
          <a:prstGeom prst="rect">
            <a:avLst/>
          </a:prstGeom>
          <a:ln w="25400"/>
        </p:spPr>
      </p:pic>
      <p:pic>
        <p:nvPicPr>
          <p:cNvPr id="26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44197" y="3851275"/>
            <a:ext cx="2098041" cy="1311275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7" name="Shape 267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7728" marR="27728">
              <a:lnSpc>
                <a:spcPct val="120000"/>
              </a:lnSpc>
              <a:defRPr sz="1800"/>
            </a:pPr>
          </a:p>
          <a:p>
            <a:pPr marL="27728" marR="27728">
              <a:lnSpc>
                <a:spcPct val="120000"/>
              </a:lnSpc>
              <a:defRPr sz="1800"/>
            </a:pPr>
            <a:r>
              <a:rPr sz="1900"/>
              <a:t>Homework/Course Project</a:t>
            </a:r>
            <a:endParaRPr sz="1900"/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/>
              <a:t>How’s it going ?</a:t>
            </a:r>
          </a:p>
        </p:txBody>
      </p:sp>
      <p:sp>
        <p:nvSpPr>
          <p:cNvPr id="268" name="Shape 268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2 Day 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What is Data Visualisation?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Why do we visualise data?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How do we visualise data?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Lab</a:t>
            </a:r>
          </a:p>
          <a:p>
            <a:pPr marL="352777" indent="-352777">
              <a:buClrTx/>
              <a:buSzPct val="100000"/>
              <a:buFontTx/>
              <a:buAutoNum type="arabicPeriod" startAt="1"/>
            </a:pPr>
            <a:r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3" name="Shape 153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WHAT IS DATA VISUALISATION?</a:t>
            </a:r>
          </a:p>
        </p:txBody>
      </p:sp>
      <p:sp>
        <p:nvSpPr>
          <p:cNvPr id="154" name="Shape 154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DATA VISUALISATION?</a:t>
            </a: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771" y="1582972"/>
            <a:ext cx="2508054" cy="188104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3095942" y="2240123"/>
            <a:ext cx="733029" cy="566738"/>
          </a:xfrm>
          <a:prstGeom prst="rightArrow">
            <a:avLst>
              <a:gd name="adj1" fmla="val 39598"/>
              <a:gd name="adj2" fmla="val 63613"/>
            </a:avLst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6088" y="960437"/>
            <a:ext cx="5129096" cy="3126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625395" y="4010212"/>
            <a:ext cx="8448678" cy="102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Present information that is intuitive and clear for the viewer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Turn numbers in a spreadsheet into something people can interpret and extract insights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VISUALISE DATA?</a:t>
            </a:r>
          </a:p>
        </p:txBody>
      </p:sp>
      <p:sp>
        <p:nvSpPr>
          <p:cNvPr id="173" name="Shape 173"/>
          <p:cNvSpPr/>
          <p:nvPr/>
        </p:nvSpPr>
        <p:spPr>
          <a:xfrm>
            <a:off x="454024" y="1429572"/>
            <a:ext cx="4400670" cy="2853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Reporting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Dashboards and Business Intelligence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Know the questions you want answers to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Can detect changes from the norm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Good for taking a 30,000 foot view of the problem</a:t>
            </a: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0622" y="1000149"/>
            <a:ext cx="3504707" cy="1633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8323" y="2721218"/>
            <a:ext cx="3549305" cy="2109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1" name="Shape 181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VISUALISE DATA?</a:t>
            </a:r>
          </a:p>
        </p:txBody>
      </p:sp>
      <p:sp>
        <p:nvSpPr>
          <p:cNvPr id="183" name="Shape 183"/>
          <p:cNvSpPr/>
          <p:nvPr/>
        </p:nvSpPr>
        <p:spPr>
          <a:xfrm>
            <a:off x="454024" y="1429572"/>
            <a:ext cx="4400670" cy="2853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b="0" sz="2000"/>
            </a:pPr>
            <a:r>
              <a:t>Exploring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Exploratory Data Analysis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Combines multiple data sources for single view of a problem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Technical analysis of data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Combined with modelling allows for the discovery of new problems and solutions</a:t>
            </a:r>
          </a:p>
        </p:txBody>
      </p:sp>
      <p:pic>
        <p:nvPicPr>
          <p:cNvPr id="18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9742" y="2838798"/>
            <a:ext cx="2864932" cy="2351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ti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573959" y="960848"/>
            <a:ext cx="1816548" cy="1832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1" name="Shape 191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VISUALISE DATA?</a:t>
            </a:r>
          </a:p>
        </p:txBody>
      </p:sp>
      <p:pic>
        <p:nvPicPr>
          <p:cNvPr id="193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11646" y="2866544"/>
            <a:ext cx="3982388" cy="396241"/>
          </a:xfrm>
          <a:prstGeom prst="rect">
            <a:avLst/>
          </a:prstGeom>
        </p:spPr>
      </p:pic>
      <p:sp>
        <p:nvSpPr>
          <p:cNvPr id="195" name="Shape 195"/>
          <p:cNvSpPr/>
          <p:nvPr/>
        </p:nvSpPr>
        <p:spPr>
          <a:xfrm rot="16200000">
            <a:off x="1264991" y="4058920"/>
            <a:ext cx="15543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uFillTx/>
              </a:defRPr>
            </a:lvl1pPr>
          </a:lstStyle>
          <a:p>
            <a:pPr/>
            <a:r>
              <a:t>Ease of Use</a:t>
            </a:r>
          </a:p>
        </p:txBody>
      </p:sp>
      <p:pic>
        <p:nvPicPr>
          <p:cNvPr id="19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4565006" y="2917344"/>
            <a:ext cx="3982388" cy="396241"/>
          </a:xfrm>
          <a:prstGeom prst="rect">
            <a:avLst/>
          </a:prstGeom>
        </p:spPr>
      </p:pic>
      <p:sp>
        <p:nvSpPr>
          <p:cNvPr id="198" name="Shape 198"/>
          <p:cNvSpPr/>
          <p:nvPr/>
        </p:nvSpPr>
        <p:spPr>
          <a:xfrm rot="5400000">
            <a:off x="6542423" y="1376680"/>
            <a:ext cx="8765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uFillTx/>
              </a:defRPr>
            </a:lvl1pPr>
          </a:lstStyle>
          <a:p>
            <a:pPr/>
            <a:r>
              <a:t>Power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4064" y="1212694"/>
            <a:ext cx="750912" cy="73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6535" y="2695406"/>
            <a:ext cx="2125970" cy="789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6249" y="4006462"/>
            <a:ext cx="1246543" cy="863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7" name="Shape 207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Shape 2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 TRADEOFFS</a:t>
            </a:r>
          </a:p>
        </p:txBody>
      </p:sp>
      <p:graphicFrame>
        <p:nvGraphicFramePr>
          <p:cNvPr id="209" name="Table 209"/>
          <p:cNvGraphicFramePr/>
          <p:nvPr/>
        </p:nvGraphicFramePr>
        <p:xfrm>
          <a:off x="533761" y="1445126"/>
          <a:ext cx="8502055" cy="368444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4069258"/>
                <a:gridCol w="4420096"/>
              </a:tblGrid>
              <a:tr h="1785426">
                <a:tc>
                  <a:txBody>
                    <a:bodyPr/>
                    <a:lstStyle/>
                    <a:p>
                      <a:pPr algn="l" defTabSz="914400">
                        <a:defRPr b="0" sz="2600">
                          <a:uFillTx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2600">
                          <a:uFillTx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</a:tr>
              <a:tr h="1886322">
                <a:tc>
                  <a:txBody>
                    <a:bodyPr/>
                    <a:lstStyle/>
                    <a:p>
                      <a:pPr algn="l" defTabSz="914400">
                        <a:defRPr b="0" sz="2600">
                          <a:uFillTx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2600">
                          <a:uFillTx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0" name="Table 210"/>
          <p:cNvGraphicFramePr/>
          <p:nvPr/>
        </p:nvGraphicFramePr>
        <p:xfrm>
          <a:off x="533761" y="937126"/>
          <a:ext cx="7842013" cy="46387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3846016"/>
                <a:gridCol w="3983295"/>
              </a:tblGrid>
              <a:tr h="451172">
                <a:tc>
                  <a:txBody>
                    <a:bodyPr/>
                    <a:lstStyle/>
                    <a:p>
                      <a:pPr defTabSz="914400">
                        <a:defRPr b="0" sz="1800">
                          <a:uFillTx/>
                        </a:defRPr>
                      </a:pPr>
                      <a:r>
                        <a:rPr sz="2000">
                          <a:latin typeface="+mj-lt"/>
                          <a:ea typeface="+mj-ea"/>
                          <a:cs typeface="+mj-cs"/>
                        </a:rPr>
                        <a:t>Easy to Use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uFillTx/>
                        </a:defRPr>
                      </a:pPr>
                      <a:r>
                        <a:rPr sz="2000">
                          <a:latin typeface="+mj-lt"/>
                          <a:ea typeface="+mj-ea"/>
                          <a:cs typeface="+mj-cs"/>
                        </a:rPr>
                        <a:t>Powerful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1" name="Shape 211"/>
          <p:cNvSpPr/>
          <p:nvPr/>
        </p:nvSpPr>
        <p:spPr>
          <a:xfrm rot="16200000">
            <a:off x="-604328" y="3955694"/>
            <a:ext cx="179457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uFillTx/>
              </a:defRPr>
            </a:lvl1pPr>
          </a:lstStyle>
          <a:p>
            <a:pPr/>
            <a:r>
              <a:t>Disadvantages</a:t>
            </a:r>
          </a:p>
        </p:txBody>
      </p:sp>
      <p:sp>
        <p:nvSpPr>
          <p:cNvPr id="212" name="Shape 212"/>
          <p:cNvSpPr/>
          <p:nvPr/>
        </p:nvSpPr>
        <p:spPr>
          <a:xfrm rot="16200000">
            <a:off x="-434974" y="2084635"/>
            <a:ext cx="145586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uFillTx/>
              </a:defRPr>
            </a:lvl1pPr>
          </a:lstStyle>
          <a:p>
            <a:pPr/>
            <a:r>
              <a:t>Advantages</a:t>
            </a:r>
          </a:p>
        </p:txBody>
      </p:sp>
      <p:sp>
        <p:nvSpPr>
          <p:cNvPr id="213" name="Shape 213"/>
          <p:cNvSpPr/>
          <p:nvPr/>
        </p:nvSpPr>
        <p:spPr>
          <a:xfrm>
            <a:off x="567289" y="1591417"/>
            <a:ext cx="3799742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Provides a useful starting point</a:t>
            </a:r>
          </a:p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Familiar to a large audience</a:t>
            </a:r>
          </a:p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Prototyping and design time is reduced</a:t>
            </a:r>
          </a:p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Default settings reduce the options and thinking that goes into producing a graph</a:t>
            </a:r>
          </a:p>
        </p:txBody>
      </p:sp>
      <p:sp>
        <p:nvSpPr>
          <p:cNvPr id="214" name="Shape 214"/>
          <p:cNvSpPr/>
          <p:nvPr/>
        </p:nvSpPr>
        <p:spPr>
          <a:xfrm>
            <a:off x="567289" y="3416972"/>
            <a:ext cx="3799742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Reproducing analysis requires  lots of manual effort</a:t>
            </a:r>
          </a:p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Limited to relative small data sets</a:t>
            </a:r>
          </a:p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Solves known problems and cannot answer complex  questions</a:t>
            </a:r>
          </a:p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Licensing can be expensive</a:t>
            </a:r>
          </a:p>
        </p:txBody>
      </p:sp>
      <p:sp>
        <p:nvSpPr>
          <p:cNvPr id="215" name="Shape 215"/>
          <p:cNvSpPr/>
          <p:nvPr/>
        </p:nvSpPr>
        <p:spPr>
          <a:xfrm>
            <a:off x="4999590" y="1591417"/>
            <a:ext cx="3799741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Scales to larger datasets</a:t>
            </a:r>
          </a:p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Customised visualisations can  create engaging visualisations</a:t>
            </a:r>
          </a:p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Open-source (so free to run and extend)</a:t>
            </a:r>
          </a:p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Non-obvious insights can be discovered with modelling tools</a:t>
            </a:r>
          </a:p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Re-use code to produce similar  charts for different data</a:t>
            </a:r>
          </a:p>
        </p:txBody>
      </p:sp>
      <p:sp>
        <p:nvSpPr>
          <p:cNvPr id="216" name="Shape 216"/>
          <p:cNvSpPr/>
          <p:nvPr/>
        </p:nvSpPr>
        <p:spPr>
          <a:xfrm>
            <a:off x="4896872" y="3399029"/>
            <a:ext cx="379974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Requires specialist skills to produce a graph</a:t>
            </a:r>
          </a:p>
          <a:p>
            <a:pPr marL="228600" indent="-228600" algn="l">
              <a:buSzPct val="100000"/>
              <a:buChar char="•"/>
              <a:defRPr b="0" sz="1400">
                <a:uFillTx/>
              </a:defRPr>
            </a:pPr>
            <a:r>
              <a:t>Training and education for some of the output might be necessary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2" name="Shape 222"/>
          <p:cNvSpPr/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VALUE OF DATA VISUALISATION</a:t>
            </a:r>
          </a:p>
        </p:txBody>
      </p:sp>
      <p:sp>
        <p:nvSpPr>
          <p:cNvPr id="224" name="Shape 224"/>
          <p:cNvSpPr/>
          <p:nvPr/>
        </p:nvSpPr>
        <p:spPr>
          <a:xfrm>
            <a:off x="454024" y="1429572"/>
            <a:ext cx="4400670" cy="2450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Communicate what’s happening within the business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Support decisions with information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Measure and report the impact of decisions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b="0" sz="2000"/>
            </a:pPr>
            <a:r>
              <a:t>Discover ways to improve the business</a:t>
            </a:r>
          </a:p>
        </p:txBody>
      </p:sp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3280" y="1077210"/>
            <a:ext cx="3294820" cy="2156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6430" y="3274143"/>
            <a:ext cx="1908521" cy="1906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